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1" r:id="rId2"/>
    <p:sldId id="294" r:id="rId3"/>
    <p:sldId id="295" r:id="rId4"/>
    <p:sldId id="289" r:id="rId5"/>
    <p:sldId id="275" r:id="rId6"/>
    <p:sldId id="260" r:id="rId7"/>
    <p:sldId id="258" r:id="rId8"/>
    <p:sldId id="276" r:id="rId9"/>
    <p:sldId id="277" r:id="rId10"/>
    <p:sldId id="278" r:id="rId11"/>
    <p:sldId id="279" r:id="rId12"/>
    <p:sldId id="290" r:id="rId13"/>
    <p:sldId id="267" r:id="rId14"/>
    <p:sldId id="273" r:id="rId15"/>
    <p:sldId id="272" r:id="rId16"/>
    <p:sldId id="282" r:id="rId17"/>
    <p:sldId id="269" r:id="rId18"/>
    <p:sldId id="274" r:id="rId19"/>
    <p:sldId id="265" r:id="rId20"/>
    <p:sldId id="299" r:id="rId21"/>
    <p:sldId id="292" r:id="rId22"/>
    <p:sldId id="266" r:id="rId23"/>
    <p:sldId id="297" r:id="rId24"/>
    <p:sldId id="259" r:id="rId25"/>
    <p:sldId id="283" r:id="rId26"/>
    <p:sldId id="284" r:id="rId27"/>
    <p:sldId id="296" r:id="rId28"/>
    <p:sldId id="263" r:id="rId29"/>
    <p:sldId id="262" r:id="rId30"/>
    <p:sldId id="270" r:id="rId31"/>
    <p:sldId id="271" r:id="rId32"/>
    <p:sldId id="291" r:id="rId33"/>
    <p:sldId id="264" r:id="rId34"/>
    <p:sldId id="268" r:id="rId35"/>
    <p:sldId id="285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/>
    <p:restoredTop sz="86405"/>
  </p:normalViewPr>
  <p:slideViewPr>
    <p:cSldViewPr snapToGrid="0" snapToObjects="1">
      <p:cViewPr varScale="1">
        <p:scale>
          <a:sx n="96" d="100"/>
          <a:sy n="96" d="100"/>
        </p:scale>
        <p:origin x="270" y="90"/>
      </p:cViewPr>
      <p:guideLst/>
    </p:cSldViewPr>
  </p:slideViewPr>
  <p:outlineViewPr>
    <p:cViewPr>
      <p:scale>
        <a:sx n="33" d="100"/>
        <a:sy n="33" d="100"/>
      </p:scale>
      <p:origin x="0" y="-28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3832D-FCE6-3040-8646-F4A218BCFDD2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B00D6-0A8B-5C4A-8F7B-7567289C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8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4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40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2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49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6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1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6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3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5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4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5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4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66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0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3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982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49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16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87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1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65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6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2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50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B00D6-0A8B-5C4A-8F7B-7567289CE2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8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4251-8861-C548-BA93-11A093FCB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47EF3-E508-4141-BD02-8D719F398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9A5A9-5728-3449-BC57-5517139B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7F0F6-8BB5-6044-88FA-8AFBFD90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84739-B291-4D43-8EEB-6616EBDF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3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7922-DCDB-CC4B-B729-473BF7BC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AA087-8684-0642-A0E9-413C993FE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1D3E2-1301-994A-9C5B-95AF4875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5F837-3DA8-3B4A-A5F2-8B6C0DF7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6226F-4742-5848-B82C-21940520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1CF78-282D-6840-96C8-39D21A5B4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CF606-D98C-3649-B7B4-81A4DB8DA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CC8A8-826E-E34A-94C1-6B31E5EF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944EF-483D-8041-B258-F6A5E628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7302A-3D80-1F42-8B10-5DAAC4ED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B21-4801-504C-AE43-36EEA611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D2765-2446-8B49-927A-73F88496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54889-8731-9F48-8DED-CE2C2B8A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5697D-BB53-3548-9538-192FDC09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CFDC6-D1AA-A74C-B00F-6584C609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E8B6-4760-6F47-A359-11FCE46F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921F4-2930-A843-A6FD-38B493332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8D77E-C2A4-0743-A473-D76341BC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4C0C3-5707-9844-809E-E5578C0C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04FE3-2368-934A-80FB-3F43852D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F4D3-B17F-1944-9C2C-C3D70772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BC4B-777B-2C4C-80EA-347C982D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89A45-8981-4940-95D1-472BD65A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77BF5-5E8B-2F40-8361-0D890223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88C80-503B-B64F-870E-10E4E69A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93D47-B0FE-5544-89A5-87613C07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FEE-6616-B04B-A0AE-1B8C8F06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228B3-C0DE-1E45-B842-6106911D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AF1E6-B635-B649-A4AC-DC5E51195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A844C-697E-DB4E-AAF3-4970993C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DE211-FADA-2F47-8534-1561EF5CA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A2B4D-49D5-914E-8C34-D6690209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6184E-B937-6540-803A-9C3C50A8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2B9B1-0B38-7744-8B6A-50EC6442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0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BCA4-9AB7-554C-AFFC-3B7F8D96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77493-CEB2-D646-81FE-8D8EFAA3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138B-801D-A444-8918-0A4F75EB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EA89A-C2D0-9843-B42F-1FDF5299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60A86-AD3F-1944-A258-5A425E01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0391E-9774-764E-B787-42A6F0F6B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E0373-F433-4141-B851-1C2DE445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5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B5A7-7896-D14F-AA76-C150A8C6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A344-7FB7-6D41-A7BA-24D68939D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898EA-7154-7742-B014-81DD69CB1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7FAD2-BC20-1341-8B2D-7E251111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DE85B-5394-7A48-B718-66D38613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C0760-BB11-8D4D-B990-5976815B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A8A2-9461-0140-9D72-A2CA65D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BE0B93-D4B8-1D47-A0B6-BFA68AF29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37727-7595-1449-BD97-E7DB6612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F1B67-1212-B945-BBA6-E4ADBE23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85A1B-9FC9-CD40-ADE2-79928A25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1B61C-F198-C645-9B05-AFFBE867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196BA-18E7-4F4E-B606-9B97E86C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9B49E-FAF9-A641-9F3C-A137B2A6B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6DCD7-8FD9-8D4A-A4BF-1889BA295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2F49-38D7-AC4F-8B52-B87C996C328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12248-B0AE-594C-B87B-4F39AF85E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3FCA-8490-8D44-A57A-67A5C6207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6A768-0B2F-A146-AF24-464910AC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1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sapa.org/pickleball-fact-sheet/" TargetMode="Externa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lkirk.com/pages/pickleballs-growth" TargetMode="External"/><Relationship Id="rId5" Type="http://schemas.openxmlformats.org/officeDocument/2006/relationships/hyperlink" Target="https://view.joomag.com/pickleball-magazine-5-1-wd/0718710001585760150?short" TargetMode="Externa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hyperlink" Target="https://view.joomag.com/pickleball-magazine-5-1-wd/0718710001585760150?shor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ckleballcanada.org/rewards_of_playing.php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healthprep.com/articles/fitness-nutrition/pickleball-health-benefi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uellersportsmed.com/blog/post/health-benefits-of-pickleball-for-aging-adults" TargetMode="External"/><Relationship Id="rId5" Type="http://schemas.openxmlformats.org/officeDocument/2006/relationships/hyperlink" Target="https://www.aarp.org/home-family/friends-family/info-2018/pickleball-health-social-emotional-benefits.html" TargetMode="External"/><Relationship Id="rId4" Type="http://schemas.openxmlformats.org/officeDocument/2006/relationships/image" Target="../media/image2.tiff"/><Relationship Id="rId9" Type="http://schemas.openxmlformats.org/officeDocument/2006/relationships/hyperlink" Target="https://pfwpa.org/services/exercise-lifestyle/parkinsons-picklebal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hyperlink" Target="https://physicalliteracy.ca/physical-literacy/" TargetMode="Externa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1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ortforlife.ca/wp-content/uploads/2019/10/Pickleball_LTP_APRIL.pdf" TargetMode="External"/><Relationship Id="rId5" Type="http://schemas.openxmlformats.org/officeDocument/2006/relationships/hyperlink" Target="https://pickleballontario.org/wp-content/uploads/2018/11/PickleballLessonPlan_FINAL-rev.pdf" TargetMode="External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www.pickleballrush.com/learn/health-benefits-of-playing-pickleball-for-senior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prep.com/articles/fitness-nutrition/pickleball-health-benefits/" TargetMode="External"/><Relationship Id="rId5" Type="http://schemas.openxmlformats.org/officeDocument/2006/relationships/hyperlink" Target="https://www.aarp.org/home-family/friends-family/info-2018/pickleball-health-social-emotional-benefits.html" TargetMode="Externa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hyperlink" Target="https://uwaterloo.ca/centre-advancement-co-operative-education/sites/ca.centre-advancement-co-operative-education/files/uploads/files/real_thing_pickleballs_report_2019_al_2.pdf" TargetMode="External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bpc.ca/default.asp" TargetMode="External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tc.gov.on.ca/en/awards_funding/funding.shtml" TargetMode="External"/><Relationship Id="rId5" Type="http://schemas.openxmlformats.org/officeDocument/2006/relationships/image" Target="../media/image2.tiff"/><Relationship Id="rId4" Type="http://schemas.openxmlformats.org/officeDocument/2006/relationships/image" Target="../media/image1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urtcontractors.com/" TargetMode="External"/><Relationship Id="rId5" Type="http://schemas.openxmlformats.org/officeDocument/2006/relationships/hyperlink" Target="http://www.barbersport.ca/" TargetMode="External"/><Relationship Id="rId4" Type="http://schemas.openxmlformats.org/officeDocument/2006/relationships/image" Target="../media/image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hyperlink" Target="https://www.usapa.org/asbausapa-pickleball-construction-manual/" TargetMode="External"/><Relationship Id="rId4" Type="http://schemas.openxmlformats.org/officeDocument/2006/relationships/image" Target="../media/image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elkirk.com/pages/pickleballs-growth" TargetMode="Externa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5A427-BBF5-B04E-AEDF-A1D7D46DF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56" y="4925392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7CB7A-3023-094E-93AA-46D6CEDFD9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5D062F-B303-BA46-B955-FB54803ED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Adding Pickleball Facilities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366F0-A3D6-E542-A688-800E13E39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</a:t>
            </a:r>
          </a:p>
          <a:p>
            <a:r>
              <a:rPr lang="en-US" dirty="0"/>
              <a:t>Sample Pickleball Club</a:t>
            </a:r>
          </a:p>
          <a:p>
            <a:r>
              <a:rPr lang="en-US" dirty="0"/>
              <a:t>And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E6FE2-C36E-F341-8AEE-254554A919EB}"/>
              </a:ext>
            </a:extLst>
          </p:cNvPr>
          <p:cNvSpPr txBox="1"/>
          <p:nvPr/>
        </p:nvSpPr>
        <p:spPr>
          <a:xfrm>
            <a:off x="1371600" y="6026727"/>
            <a:ext cx="188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Revised May 2020</a:t>
            </a:r>
          </a:p>
        </p:txBody>
      </p:sp>
    </p:spTree>
    <p:extLst>
      <p:ext uri="{BB962C8B-B14F-4D97-AF65-F5344CB8AC3E}">
        <p14:creationId xmlns:p14="http://schemas.microsoft.com/office/powerpoint/2010/main" val="286818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6D3B72-764A-8848-951E-FB951D57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5A72-F1F5-EC47-AD72-E0EF42213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A3318-A46C-3E4C-A43B-8D94A9B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the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A6E6-D259-D24B-BFDA-0F3F1953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Here are a few details from the 2019 SFIA Pickleball Participation Report:</a:t>
            </a:r>
          </a:p>
          <a:p>
            <a:pPr lvl="1"/>
            <a:r>
              <a:rPr lang="en-CA" dirty="0"/>
              <a:t>Of the 3.3 million players, 2.0 million were “Casual” participants who play 1-7 times a year</a:t>
            </a:r>
          </a:p>
          <a:p>
            <a:pPr lvl="1"/>
            <a:r>
              <a:rPr lang="en-CA" dirty="0"/>
              <a:t>1.3 million were “Core” participants who play 8 or more times a year</a:t>
            </a:r>
          </a:p>
          <a:p>
            <a:pPr lvl="1"/>
            <a:r>
              <a:rPr lang="en-CA" dirty="0"/>
              <a:t>The Average Annual Growth Rate (AAGR) for all players from 2015 to 2018 was 9.7%, for a total growth rate of 29.1% over three years</a:t>
            </a:r>
          </a:p>
          <a:p>
            <a:pPr lvl="1"/>
            <a:r>
              <a:rPr lang="en-CA" dirty="0"/>
              <a:t>62% of participants are men; the percentage of participants who are women grew from 33% to 38% over three years</a:t>
            </a:r>
          </a:p>
          <a:p>
            <a:pPr lvl="1"/>
            <a:r>
              <a:rPr lang="en-CA" dirty="0"/>
              <a:t>The average age for all players is 41 years old</a:t>
            </a:r>
          </a:p>
          <a:p>
            <a:pPr lvl="1"/>
            <a:r>
              <a:rPr lang="en-CA" dirty="0"/>
              <a:t>The average age for Core players is 54 and Casual players 33 years old</a:t>
            </a:r>
          </a:p>
          <a:p>
            <a:pPr lvl="1"/>
            <a:r>
              <a:rPr lang="en-CA" dirty="0"/>
              <a:t>64% of Core players are 55 or older</a:t>
            </a:r>
          </a:p>
          <a:p>
            <a:pPr lvl="1"/>
            <a:r>
              <a:rPr lang="en-CA" dirty="0"/>
              <a:t>84% of Casual players are 54 or younger</a:t>
            </a:r>
          </a:p>
          <a:p>
            <a:pPr lvl="1"/>
            <a:r>
              <a:rPr lang="en-CA" dirty="0"/>
              <a:t>From 2015-2018:</a:t>
            </a:r>
          </a:p>
          <a:p>
            <a:pPr lvl="2"/>
            <a:r>
              <a:rPr lang="en-CA" dirty="0"/>
              <a:t>the percentage of Core players ages 54 and younger grew from 25% to 36%</a:t>
            </a:r>
          </a:p>
          <a:p>
            <a:pPr lvl="2"/>
            <a:r>
              <a:rPr lang="en-CA" dirty="0"/>
              <a:t>the percentage of Casual players ages 54 and younger grew from 78% to 84%</a:t>
            </a:r>
          </a:p>
          <a:p>
            <a:pPr lvl="2"/>
            <a:r>
              <a:rPr lang="en-CA" dirty="0"/>
              <a:t>these increases in the percentages of both Core and Casual less than 55 years of age reflect faster growth among younger players</a:t>
            </a:r>
          </a:p>
          <a:p>
            <a:pPr lvl="2"/>
            <a:endParaRPr lang="en-CA" dirty="0"/>
          </a:p>
          <a:p>
            <a:pPr marL="0" indent="0">
              <a:buNone/>
            </a:pPr>
            <a:r>
              <a:rPr lang="en-CA" dirty="0"/>
              <a:t>Source: </a:t>
            </a:r>
            <a:r>
              <a:rPr lang="en-CA" dirty="0">
                <a:hlinkClick r:id="rId5"/>
              </a:rPr>
              <a:t>https://www.usapa.org/pickleball-fact-sheet/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17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B16884-65BF-FB41-A506-730AC24C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5F1AF-D32C-1A42-9227-4DDE316A1E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2E158-9701-A54B-AC26-D299DC17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Ontario and Canada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A490E7-1433-094A-8938-58DFA003F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220594"/>
              </p:ext>
            </p:extLst>
          </p:nvPr>
        </p:nvGraphicFramePr>
        <p:xfrm>
          <a:off x="6483926" y="1891144"/>
          <a:ext cx="3221182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591">
                  <a:extLst>
                    <a:ext uri="{9D8B030D-6E8A-4147-A177-3AD203B41FA5}">
                      <a16:colId xmlns:a16="http://schemas.microsoft.com/office/drawing/2014/main" val="1516964688"/>
                    </a:ext>
                  </a:extLst>
                </a:gridCol>
                <a:gridCol w="1610591">
                  <a:extLst>
                    <a:ext uri="{9D8B030D-6E8A-4147-A177-3AD203B41FA5}">
                      <a16:colId xmlns:a16="http://schemas.microsoft.com/office/drawing/2014/main" val="2464440504"/>
                    </a:ext>
                  </a:extLst>
                </a:gridCol>
              </a:tblGrid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Canada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      350,000 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7052525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BC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        56,000 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9860036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Alberta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        16,000 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4242025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Sask/Man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        35,000 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6111253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Ontario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      164,000 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6020101"/>
                  </a:ext>
                </a:extLst>
              </a:tr>
              <a:tr h="45315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Quebec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        69,000 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3749925"/>
                  </a:ext>
                </a:extLst>
              </a:tr>
              <a:tr h="48147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>
                          <a:effectLst/>
                        </a:rPr>
                        <a:t>Atl prov</a:t>
                      </a:r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        10,000 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0082862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C22C7-1707-5A49-AE1B-803238ADE2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199" y="1825625"/>
            <a:ext cx="4869875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From Dec 2019 IPSOS poll (first poll)</a:t>
            </a:r>
          </a:p>
          <a:p>
            <a:r>
              <a:rPr lang="en-US" dirty="0"/>
              <a:t>Various clubs limit enrollment due to lack of available facilities and time slots</a:t>
            </a:r>
          </a:p>
          <a:p>
            <a:r>
              <a:rPr lang="en-US" dirty="0"/>
              <a:t>PAO paid membership up from 1000 in 2016, to 2555 in 2020 (+155%)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Ontario Places to Play (Feb 2020)</a:t>
            </a:r>
          </a:p>
          <a:p>
            <a:pPr lvl="1"/>
            <a:r>
              <a:rPr lang="en-US" dirty="0"/>
              <a:t>Facilities: 416</a:t>
            </a:r>
          </a:p>
          <a:p>
            <a:pPr lvl="1"/>
            <a:r>
              <a:rPr lang="en-US" dirty="0"/>
              <a:t>Clubs: 59</a:t>
            </a:r>
          </a:p>
        </p:txBody>
      </p:sp>
    </p:spTree>
    <p:extLst>
      <p:ext uri="{BB962C8B-B14F-4D97-AF65-F5344CB8AC3E}">
        <p14:creationId xmlns:p14="http://schemas.microsoft.com/office/powerpoint/2010/main" val="303391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FB1DD-2FCC-3C4C-BB1B-A8CC00F8A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05503-B636-AB4A-8420-90BF882174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F5FEA1-1A31-6B49-824A-A74B8912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Pickleball</a:t>
            </a:r>
            <a:r>
              <a:rPr lang="en-US" baseline="0" dirty="0"/>
              <a:t> Demographics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CED776F-89AC-E745-ACC7-8E358EBCD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411133"/>
              </p:ext>
            </p:extLst>
          </p:nvPr>
        </p:nvGraphicFramePr>
        <p:xfrm>
          <a:off x="3870878" y="2502786"/>
          <a:ext cx="7069016" cy="2760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4396">
                  <a:extLst>
                    <a:ext uri="{9D8B030D-6E8A-4147-A177-3AD203B41FA5}">
                      <a16:colId xmlns:a16="http://schemas.microsoft.com/office/drawing/2014/main" val="3316896180"/>
                    </a:ext>
                  </a:extLst>
                </a:gridCol>
                <a:gridCol w="1644396">
                  <a:extLst>
                    <a:ext uri="{9D8B030D-6E8A-4147-A177-3AD203B41FA5}">
                      <a16:colId xmlns:a16="http://schemas.microsoft.com/office/drawing/2014/main" val="3628040132"/>
                    </a:ext>
                  </a:extLst>
                </a:gridCol>
                <a:gridCol w="1890112">
                  <a:extLst>
                    <a:ext uri="{9D8B030D-6E8A-4147-A177-3AD203B41FA5}">
                      <a16:colId xmlns:a16="http://schemas.microsoft.com/office/drawing/2014/main" val="3990437697"/>
                    </a:ext>
                  </a:extLst>
                </a:gridCol>
                <a:gridCol w="1890112">
                  <a:extLst>
                    <a:ext uri="{9D8B030D-6E8A-4147-A177-3AD203B41FA5}">
                      <a16:colId xmlns:a16="http://schemas.microsoft.com/office/drawing/2014/main" val="626093206"/>
                    </a:ext>
                  </a:extLst>
                </a:gridCol>
              </a:tblGrid>
              <a:tr h="920262"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 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u="none" strike="noStrike">
                          <a:effectLst/>
                        </a:rPr>
                        <a:t>18-34</a:t>
                      </a:r>
                      <a:endParaRPr lang="en-CA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u="none" strike="noStrike">
                          <a:effectLst/>
                        </a:rPr>
                        <a:t>35-54</a:t>
                      </a:r>
                      <a:endParaRPr lang="en-CA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u="none" strike="noStrike">
                          <a:effectLst/>
                        </a:rPr>
                        <a:t>55+</a:t>
                      </a:r>
                      <a:endParaRPr lang="en-CA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565713"/>
                  </a:ext>
                </a:extLst>
              </a:tr>
              <a:tr h="920262"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Canada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131,300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 </a:t>
                      </a:r>
                      <a:r>
                        <a:rPr lang="en-CA" sz="2800" u="none" strike="noStrike" baseline="0" dirty="0">
                          <a:effectLst/>
                        </a:rPr>
                        <a:t> </a:t>
                      </a:r>
                      <a:r>
                        <a:rPr lang="en-CA" sz="2800" u="none" strike="noStrike" dirty="0">
                          <a:effectLst/>
                        </a:rPr>
                        <a:t> 72,900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  145,800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42464"/>
                  </a:ext>
                </a:extLst>
              </a:tr>
              <a:tr h="920262"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>
                          <a:effectLst/>
                        </a:rPr>
                        <a:t>Ontario</a:t>
                      </a:r>
                      <a:endParaRPr lang="en-CA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  51,500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   52,400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u="none" strike="noStrike" dirty="0">
                          <a:effectLst/>
                        </a:rPr>
                        <a:t>   60,100 </a:t>
                      </a:r>
                      <a:endParaRPr lang="en-CA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8866981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727303-E28E-4A46-9E9C-EB30FB40C47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3032678" cy="4351338"/>
          </a:xfrm>
        </p:spPr>
        <p:txBody>
          <a:bodyPr/>
          <a:lstStyle/>
          <a:p>
            <a:r>
              <a:rPr lang="en-US" dirty="0"/>
              <a:t>Per IPSOS poll Dec 2019</a:t>
            </a:r>
          </a:p>
          <a:p>
            <a:pPr lvl="1"/>
            <a:r>
              <a:rPr lang="en-US" dirty="0"/>
              <a:t>Did not include &lt;18</a:t>
            </a:r>
          </a:p>
        </p:txBody>
      </p:sp>
    </p:spTree>
    <p:extLst>
      <p:ext uri="{BB962C8B-B14F-4D97-AF65-F5344CB8AC3E}">
        <p14:creationId xmlns:p14="http://schemas.microsoft.com/office/powerpoint/2010/main" val="214554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A34D8-CC6F-2341-B26D-157ABE97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1B67A-8C4D-8E4D-86AE-AB95E591EE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4F9FE-57CF-2D4F-A985-A58F2468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Benefits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EB52-EF1F-5440-9C84-EFA6C1527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USAPA articles</a:t>
            </a:r>
          </a:p>
          <a:p>
            <a:pPr lvl="1"/>
            <a:r>
              <a:rPr lang="en-CA" dirty="0">
                <a:hlinkClick r:id="rId5"/>
              </a:rPr>
              <a:t>https://view.joomag.com/pickleball-magazine-5-1-wd/0718710001585760150?short</a:t>
            </a:r>
            <a:endParaRPr lang="en-US" dirty="0"/>
          </a:p>
          <a:p>
            <a:r>
              <a:rPr lang="en-US" dirty="0"/>
              <a:t>Reference from US Open</a:t>
            </a:r>
          </a:p>
          <a:p>
            <a:pPr lvl="1"/>
            <a:r>
              <a:rPr lang="en-CA" dirty="0"/>
              <a:t>Lee et al., states “pickleball is a great sport for our health” (pg. 12) and other research suggests that as pickleball players’ skill level increases, so does their level of activity</a:t>
            </a:r>
          </a:p>
          <a:p>
            <a:pPr lvl="2"/>
            <a:r>
              <a:rPr lang="en-CA" dirty="0"/>
              <a:t>Lee, C., Ryu, J., Yang, H., Kim, A., Kim, K., Lee, S., </a:t>
            </a:r>
            <a:r>
              <a:rPr lang="en-CA" dirty="0" err="1"/>
              <a:t>Im,S</a:t>
            </a:r>
            <a:r>
              <a:rPr lang="en-CA" dirty="0"/>
              <a:t>., &amp; </a:t>
            </a:r>
            <a:r>
              <a:rPr lang="en-CA" dirty="0" err="1"/>
              <a:t>Heo</a:t>
            </a:r>
            <a:r>
              <a:rPr lang="en-CA" dirty="0"/>
              <a:t>, J., (2019). 2019 US open pickleball championships</a:t>
            </a:r>
            <a:endParaRPr lang="en-US" dirty="0"/>
          </a:p>
          <a:p>
            <a:r>
              <a:rPr lang="en-US" dirty="0"/>
              <a:t>Reference from Selkirk</a:t>
            </a:r>
          </a:p>
          <a:p>
            <a:pPr lvl="1"/>
            <a:r>
              <a:rPr lang="en-CA" dirty="0">
                <a:hlinkClick r:id="rId6"/>
              </a:rPr>
              <a:t>https://www.selkirk.com/pages/pickleballs-growth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30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1827C-2E9E-3E4A-990D-49AE79573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6B179-BB8A-4D40-9010-1BE51218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Benefits 2</a:t>
            </a:r>
            <a:br>
              <a:rPr lang="en-US" dirty="0"/>
            </a:br>
            <a:r>
              <a:rPr lang="en-US" sz="2000" dirty="0"/>
              <a:t>(source: </a:t>
            </a:r>
            <a:r>
              <a:rPr lang="en-CA" sz="2000" dirty="0">
                <a:hlinkClick r:id="rId4"/>
              </a:rPr>
              <a:t>https://view.joomag.com/pickleball-magazine-5-1-wd/0718710001585760150?short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6F06-D9B2-944D-8608-3BB68B438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8F3D9-2BB3-A24E-85A3-89100B726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3" y="1780886"/>
            <a:ext cx="8023798" cy="5077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3D2CF-43FC-D048-8456-525488228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128" y="1690688"/>
            <a:ext cx="425136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FE82D0-1107-C642-A504-45F59EA6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1B062B-22E2-154B-B91B-7C8472AAE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5AAD2-3462-3441-864B-BFF96661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Benefits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D71C2-B909-C940-855E-BB6F17EF8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245AA-073A-AA49-93EA-61BE810BC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970" y="2016522"/>
            <a:ext cx="7788115" cy="48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8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6ED02-9A7C-1A4A-8D50-38D3D80D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F5836-62F5-6442-B6E9-68C5B6ECE9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4DD11-13E4-6845-B5EC-94FEC5CF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Benefits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04984-A714-6E49-BD5E-1190F9495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AARP article: </a:t>
            </a:r>
            <a:r>
              <a:rPr lang="en-CA" dirty="0">
                <a:hlinkClick r:id="rId5"/>
              </a:rPr>
              <a:t>https://www.aarp.org/home-family/friends-family/info-2018/pickleball-health-social-emotional-benefits.html</a:t>
            </a:r>
            <a:endParaRPr lang="en-CA" dirty="0"/>
          </a:p>
          <a:p>
            <a:r>
              <a:rPr lang="en-US" dirty="0"/>
              <a:t>Mueller Sports Medicine: </a:t>
            </a:r>
            <a:r>
              <a:rPr lang="en-CA" dirty="0">
                <a:hlinkClick r:id="rId6"/>
              </a:rPr>
              <a:t>https://www.muellersportsmed.com/blog/post/health-benefits-of-pickleball-for-aging-adults</a:t>
            </a:r>
            <a:endParaRPr lang="en-CA" dirty="0"/>
          </a:p>
          <a:p>
            <a:r>
              <a:rPr lang="en-CA" dirty="0"/>
              <a:t>Health Prep: </a:t>
            </a:r>
            <a:r>
              <a:rPr lang="en-CA" dirty="0">
                <a:hlinkClick r:id="rId7"/>
              </a:rPr>
              <a:t>https://healthprep.com/articles/fitness-nutrition/pickleball-health-benefits/</a:t>
            </a:r>
            <a:endParaRPr lang="en-CA" dirty="0"/>
          </a:p>
          <a:p>
            <a:r>
              <a:rPr lang="en-CA" dirty="0"/>
              <a:t>Pickleball Canada: </a:t>
            </a:r>
            <a:r>
              <a:rPr lang="en-CA" dirty="0">
                <a:hlinkClick r:id="rId8"/>
              </a:rPr>
              <a:t>https://pickleballcanada.org/rewards_of_playing.php</a:t>
            </a:r>
            <a:endParaRPr lang="en-CA" dirty="0"/>
          </a:p>
          <a:p>
            <a:r>
              <a:rPr lang="en-US" dirty="0"/>
              <a:t>Parkinson’s Foundation: </a:t>
            </a:r>
            <a:r>
              <a:rPr lang="en-CA" dirty="0">
                <a:hlinkClick r:id="rId9"/>
              </a:rPr>
              <a:t>https://pfwpa.org/services/exercise-lifestyle/parkinsons-pickleball/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36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A83B0-B169-B54D-A049-DD6BEDB4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69E87C-9A87-3C4D-905A-61EAECAFAB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3D40E-BD66-9D4E-BE4C-5C734E9E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Literacy.                    </a:t>
            </a:r>
            <a:r>
              <a:rPr lang="en-US" sz="1600" dirty="0"/>
              <a:t>(</a:t>
            </a:r>
            <a:r>
              <a:rPr lang="en-CA" sz="1600" dirty="0">
                <a:hlinkClick r:id="rId5"/>
              </a:rPr>
              <a:t>https://physicalliteracy.ca/physical-literacy/</a:t>
            </a:r>
            <a:r>
              <a:rPr lang="en-CA" sz="1600" dirty="0"/>
              <a:t>)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73F2-E82C-434B-9FE5-E8E7AF6EB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9C8AB-FFED-AE46-90BA-D12D35409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4" y="1910446"/>
            <a:ext cx="10169769" cy="47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9A80B8-9C05-8441-AC15-9F18D8780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0C5514-4287-E64C-ADFF-BC713AE2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AEE4B-EAE4-134B-8782-0DBDC5CE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Literacy via Pickleball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5490D-BD85-7C4A-8AA6-44525BFCE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Week Elementary School program</a:t>
            </a:r>
          </a:p>
          <a:p>
            <a:pPr lvl="1"/>
            <a:r>
              <a:rPr lang="en-US" dirty="0"/>
              <a:t>using physical literacy concepts while teaching pickleball to elementary school children</a:t>
            </a:r>
          </a:p>
          <a:p>
            <a:pPr lvl="1"/>
            <a:r>
              <a:rPr lang="en-CA" dirty="0">
                <a:hlinkClick r:id="rId5"/>
              </a:rPr>
              <a:t>https://pickleballontario.org/wp-content/uploads/2018/11/PickleballLessonPlan_FINAL-rev.pdf</a:t>
            </a:r>
            <a:endParaRPr lang="en-CA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Long Term Player Development model</a:t>
            </a:r>
          </a:p>
          <a:p>
            <a:pPr lvl="1"/>
            <a:r>
              <a:rPr lang="en-US" dirty="0"/>
              <a:t>Includes physical literacy in its development of players from entry to the sport to active for life stages</a:t>
            </a:r>
          </a:p>
          <a:p>
            <a:pPr lvl="1"/>
            <a:r>
              <a:rPr lang="en-CA" dirty="0">
                <a:hlinkClick r:id="rId6"/>
              </a:rPr>
              <a:t>https://sportforlife.ca/wp-content/uploads/2019/10/Pickleball_LTP_APRIL.pdf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3F517-970C-644E-9381-F66C3A083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0098" y="2731477"/>
            <a:ext cx="1233332" cy="1576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E40EC-FCDE-1A49-AD44-18A8D91C4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302" y="5124965"/>
            <a:ext cx="1934796" cy="14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3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D2993-ECBF-E74E-BE72-DFE95E98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4E29A-6652-9C4C-BA7F-333543C94C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10796F-BEA4-3A42-8F63-7F419063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88A6-4336-9844-AD87-EBE4F6A0D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Meeting and mixing</a:t>
            </a:r>
          </a:p>
          <a:p>
            <a:pPr lvl="1"/>
            <a:r>
              <a:rPr lang="en-US" dirty="0"/>
              <a:t>Rotational play is common</a:t>
            </a:r>
          </a:p>
          <a:p>
            <a:r>
              <a:rPr lang="en-US" dirty="0"/>
              <a:t>Intergenerational</a:t>
            </a:r>
          </a:p>
          <a:p>
            <a:pPr lvl="1"/>
            <a:r>
              <a:rPr lang="en-US" dirty="0"/>
              <a:t>Skill level a separator, in addition to age</a:t>
            </a:r>
          </a:p>
          <a:p>
            <a:pPr lvl="2"/>
            <a:r>
              <a:rPr lang="en-US" dirty="0"/>
              <a:t>Seniors play among youth</a:t>
            </a:r>
          </a:p>
          <a:p>
            <a:pPr lvl="2"/>
            <a:r>
              <a:rPr lang="en-US" dirty="0"/>
              <a:t>Parents and children play</a:t>
            </a:r>
          </a:p>
          <a:p>
            <a:pPr lvl="2"/>
            <a:r>
              <a:rPr lang="en-US" dirty="0"/>
              <a:t>Grandparents and grandchildren play</a:t>
            </a:r>
          </a:p>
          <a:p>
            <a:r>
              <a:rPr lang="en-US" dirty="0"/>
              <a:t>Disabled and able bodied play together</a:t>
            </a:r>
          </a:p>
          <a:p>
            <a:r>
              <a:rPr lang="en-US" dirty="0"/>
              <a:t>Lower risk of depression</a:t>
            </a:r>
          </a:p>
          <a:p>
            <a:pPr lvl="1"/>
            <a:r>
              <a:rPr lang="en-CA" dirty="0">
                <a:hlinkClick r:id="rId5"/>
              </a:rPr>
              <a:t>https://www.aarp.org/home-family/friends-family/info-2018/pickleball-health-social-emotional-benefits.html</a:t>
            </a:r>
            <a:endParaRPr lang="en-CA" dirty="0"/>
          </a:p>
          <a:p>
            <a:r>
              <a:rPr lang="en-US" dirty="0"/>
              <a:t>Reduces loneliness and isolation associated with a range of negative health outcomes</a:t>
            </a:r>
          </a:p>
          <a:p>
            <a:pPr lvl="1"/>
            <a:r>
              <a:rPr lang="en-CA" dirty="0">
                <a:hlinkClick r:id="rId6"/>
              </a:rPr>
              <a:t>https://healthprep.com/articles/fitness-nutrition/pickleball-health-benefits/</a:t>
            </a:r>
            <a:endParaRPr lang="en-CA" dirty="0"/>
          </a:p>
          <a:p>
            <a:r>
              <a:rPr lang="en-CA" dirty="0"/>
              <a:t>Mental, Physical and Social Benefits</a:t>
            </a:r>
          </a:p>
          <a:p>
            <a:pPr lvl="1"/>
            <a:r>
              <a:rPr lang="en-CA" dirty="0">
                <a:hlinkClick r:id="rId7"/>
              </a:rPr>
              <a:t>https://www.pickleballrush.com/learn/health-benefits-of-playing-pickleball-for-seniors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733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A5937-0B50-FB48-8A88-4435ADC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626E4-03EF-CC43-A51F-884BA8CE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DFD3E-7D25-1D46-9233-C07226CF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</a:t>
            </a:r>
            <a:r>
              <a:rPr lang="en-US" baseline="0" dirty="0"/>
              <a:t> Sales</a:t>
            </a:r>
            <a:r>
              <a:rPr lang="en-US" dirty="0"/>
              <a:t> Process (1</a:t>
            </a:r>
            <a:r>
              <a:rPr lang="en-US" baseline="0" dirty="0"/>
              <a:t> of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C05D-28CD-E843-B7D9-41A3C29A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58745" cy="48389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Before lobbying for new facilities</a:t>
            </a:r>
          </a:p>
          <a:p>
            <a:pPr lvl="1"/>
            <a:r>
              <a:rPr lang="en-US" dirty="0"/>
              <a:t>Assemble a small dedicated leadership group to push the initiative to its goal</a:t>
            </a:r>
          </a:p>
          <a:p>
            <a:pPr lvl="1"/>
            <a:r>
              <a:rPr lang="en-US" dirty="0"/>
              <a:t>Recruit players to support the initiative, in sufficient numbers to make the project worthwhile</a:t>
            </a:r>
          </a:p>
          <a:p>
            <a:pPr lvl="2"/>
            <a:r>
              <a:rPr lang="en-US" dirty="0"/>
              <a:t>Form a Club, to add credibility</a:t>
            </a:r>
          </a:p>
          <a:p>
            <a:pPr lvl="2"/>
            <a:r>
              <a:rPr lang="en-US" dirty="0"/>
              <a:t>Offer free lessons</a:t>
            </a:r>
          </a:p>
          <a:p>
            <a:pPr lvl="3"/>
            <a:r>
              <a:rPr lang="en-US" dirty="0"/>
              <a:t>Existing indoor courts</a:t>
            </a:r>
          </a:p>
          <a:p>
            <a:pPr lvl="3"/>
            <a:r>
              <a:rPr lang="en-US" dirty="0"/>
              <a:t>School sessions (will add pressure to local governments if pickleball is being played in the school systems)</a:t>
            </a:r>
          </a:p>
          <a:p>
            <a:pPr lvl="1"/>
            <a:r>
              <a:rPr lang="en-US" dirty="0"/>
              <a:t>Recruit one or more decision makers to support the cause</a:t>
            </a:r>
          </a:p>
          <a:p>
            <a:pPr lvl="2"/>
            <a:r>
              <a:rPr lang="en-US" dirty="0"/>
              <a:t>Head of Recreation department is ideal</a:t>
            </a:r>
          </a:p>
          <a:p>
            <a:pPr lvl="2" rtl="0" eaLnBrk="1" latinLnBrk="0" hangingPunct="1"/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awareness of pickleball to your decision maker contact(s)</a:t>
            </a:r>
            <a:endParaRPr lang="en-CA" sz="2000" dirty="0">
              <a:effectLst/>
            </a:endParaRPr>
          </a:p>
          <a:p>
            <a:pPr lvl="3" rtl="0" eaLnBrk="1" latinLnBrk="0" hangingPunct="1"/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to play (best), and watch</a:t>
            </a:r>
            <a:endParaRPr lang="en-CA" dirty="0">
              <a:effectLst/>
            </a:endParaRPr>
          </a:p>
          <a:p>
            <a:pPr lvl="3" rtl="0" eaLnBrk="1" latinLnBrk="0" hangingPunct="1"/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casual conversation, reinforced by selected slides</a:t>
            </a:r>
            <a:endParaRPr lang="en-US" dirty="0"/>
          </a:p>
          <a:p>
            <a:r>
              <a:rPr lang="en-US" dirty="0"/>
              <a:t>Increase awareness of the Sport</a:t>
            </a:r>
          </a:p>
          <a:p>
            <a:pPr lvl="1"/>
            <a:r>
              <a:rPr lang="en-US" dirty="0"/>
              <a:t>Obtain agreement to add pickleball lines to existing tennis courts</a:t>
            </a:r>
          </a:p>
          <a:p>
            <a:pPr lvl="2"/>
            <a:r>
              <a:rPr lang="en-US" dirty="0"/>
              <a:t>Showcase the sport, and recruit new players</a:t>
            </a:r>
          </a:p>
          <a:p>
            <a:pPr lvl="1"/>
            <a:r>
              <a:rPr lang="en-US" dirty="0"/>
              <a:t>Take decision makers to existing dedicated courts to show the ultimate goal</a:t>
            </a:r>
          </a:p>
          <a:p>
            <a:pPr lvl="2"/>
            <a:r>
              <a:rPr lang="en-US" dirty="0" err="1"/>
              <a:t>Eg.</a:t>
            </a:r>
            <a:r>
              <a:rPr lang="en-US" dirty="0"/>
              <a:t> St. Thomas, Whitby, Sarnia, Windsor, Peterborough</a:t>
            </a:r>
          </a:p>
          <a:p>
            <a:pPr lvl="3"/>
            <a:r>
              <a:rPr lang="en-US" dirty="0"/>
              <a:t>Meet players, hit a few balls</a:t>
            </a:r>
          </a:p>
          <a:p>
            <a:pPr lvl="3"/>
            <a:r>
              <a:rPr lang="en-US" dirty="0"/>
              <a:t>Discuss funding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7ED6E-4168-9441-8B42-3016883A4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255" y="2683999"/>
            <a:ext cx="197481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A5937-0B50-FB48-8A88-4435ADC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626E4-03EF-CC43-A51F-884BA8CE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DFD3E-7D25-1D46-9233-C07226CF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Impact Study: Many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C05D-28CD-E843-B7D9-41A3C29A2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completed by Brock University student group</a:t>
            </a:r>
          </a:p>
          <a:p>
            <a:pPr lvl="1"/>
            <a:r>
              <a:rPr lang="en-CA" dirty="0">
                <a:hlinkClick r:id="rId5"/>
              </a:rPr>
              <a:t>https://uwaterloo.ca/centre-advancement-co-operative-education/sites/ca.centre-advancement-co-operative-education/files/uploads/files/real_thing_pickleballs_report_2019_al_2.pdf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B5E7F-100E-3E46-8CD2-838A02AE4105}"/>
              </a:ext>
            </a:extLst>
          </p:cNvPr>
          <p:cNvSpPr txBox="1"/>
          <p:nvPr/>
        </p:nvSpPr>
        <p:spPr>
          <a:xfrm>
            <a:off x="1037493" y="6060785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Club Name and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60B20-B84A-4C4A-A02F-39D6C59F2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322" y="3429000"/>
            <a:ext cx="47023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2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A6BF30-74A5-0347-8DC8-64BD7017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FD2A5-412C-8643-A870-4F1B2E9C4B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F0581-366D-C544-897B-21E0E393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/>
              <a:t>A Sport for Everybody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E30A1-0B19-BC40-8BD7-3A98AE706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sport is welcoming and inclusive</a:t>
            </a:r>
          </a:p>
          <a:p>
            <a:pPr lvl="1"/>
            <a:r>
              <a:rPr lang="en-US" dirty="0"/>
              <a:t>Diverse </a:t>
            </a:r>
          </a:p>
          <a:p>
            <a:pPr lvl="1"/>
            <a:r>
              <a:rPr lang="en-US" dirty="0"/>
              <a:t>Inclusive of all</a:t>
            </a:r>
          </a:p>
          <a:p>
            <a:pPr lvl="1"/>
            <a:r>
              <a:rPr lang="en-US" dirty="0"/>
              <a:t>Equitable</a:t>
            </a:r>
          </a:p>
          <a:p>
            <a:pPr lvl="1"/>
            <a:r>
              <a:rPr lang="en-US" dirty="0"/>
              <a:t>Skill differences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66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6C81E-2ACE-5D4B-90F6-5EB73E1A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E8AD8-3E0B-EC4D-A99A-736EB522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06C10-B653-7C4A-9EA2-7C41ED51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603B4-B5FD-7F42-B09E-16C180FC1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Dedicated Courts</a:t>
            </a:r>
          </a:p>
          <a:p>
            <a:pPr lvl="1"/>
            <a:r>
              <a:rPr lang="en-US" dirty="0"/>
              <a:t>Draw in players from other communities to play, due to preference of dedicated facilities, usually in multiples of 4</a:t>
            </a:r>
          </a:p>
          <a:p>
            <a:pPr lvl="2"/>
            <a:r>
              <a:rPr lang="en-US" dirty="0"/>
              <a:t>Socialize before or after at restaurants and bars</a:t>
            </a:r>
          </a:p>
          <a:p>
            <a:pPr lvl="1"/>
            <a:r>
              <a:rPr lang="en-US" dirty="0"/>
              <a:t>Draw in new residents to the area because of dedicated pickleball facilities</a:t>
            </a:r>
          </a:p>
          <a:p>
            <a:pPr lvl="2"/>
            <a:r>
              <a:rPr lang="en-US" dirty="0"/>
              <a:t>Note: travel bookings now have inquiries as to whether or not there are pickleball courts included.</a:t>
            </a:r>
          </a:p>
          <a:p>
            <a:pPr lvl="1"/>
            <a:r>
              <a:rPr lang="en-US" dirty="0"/>
              <a:t>Actual numerical benefit hard to estimate, and considered an intangible</a:t>
            </a:r>
          </a:p>
          <a:p>
            <a:r>
              <a:rPr lang="en-US" dirty="0"/>
              <a:t>Tournament Play</a:t>
            </a:r>
          </a:p>
          <a:p>
            <a:pPr lvl="1"/>
            <a:r>
              <a:rPr lang="en-US" dirty="0"/>
              <a:t>If 12 courts, then viable for provincial level tournaments spanning 3-4 days, with 300+ players, most from out of town</a:t>
            </a:r>
          </a:p>
          <a:p>
            <a:pPr lvl="1"/>
            <a:r>
              <a:rPr lang="en-US" dirty="0"/>
              <a:t>If 24-40 courts, then viable for national and international level tournaments, spanning up to 8 days, 400 – 3000 players from across North America</a:t>
            </a:r>
          </a:p>
          <a:p>
            <a:pPr lvl="1"/>
            <a:r>
              <a:rPr lang="en-US" dirty="0"/>
              <a:t>For less than 12 courts, excellent for regional and local tournaments</a:t>
            </a:r>
          </a:p>
        </p:txBody>
      </p:sp>
    </p:spTree>
    <p:extLst>
      <p:ext uri="{BB962C8B-B14F-4D97-AF65-F5344CB8AC3E}">
        <p14:creationId xmlns:p14="http://schemas.microsoft.com/office/powerpoint/2010/main" val="4019219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C76223-226D-9044-A171-7137F4EA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1D814-ED77-B745-B077-F64FC2C5D2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04719-D382-1F4E-B42C-35CED5D7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courts?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E8C4D-3896-464D-81A2-D45117D68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Ratio of courts to overall population (not just pickleball players)</a:t>
            </a:r>
          </a:p>
          <a:p>
            <a:pPr lvl="1"/>
            <a:r>
              <a:rPr lang="en-US" dirty="0"/>
              <a:t>Factors included</a:t>
            </a:r>
          </a:p>
          <a:p>
            <a:pPr lvl="2"/>
            <a:r>
              <a:rPr lang="en-US" dirty="0"/>
              <a:t>Current provisions</a:t>
            </a:r>
          </a:p>
          <a:p>
            <a:pPr lvl="2"/>
            <a:r>
              <a:rPr lang="en-US" dirty="0"/>
              <a:t>Demand expressed</a:t>
            </a:r>
          </a:p>
          <a:p>
            <a:pPr lvl="2"/>
            <a:r>
              <a:rPr lang="en-US" dirty="0"/>
              <a:t>Population and demographic changes</a:t>
            </a:r>
          </a:p>
          <a:p>
            <a:pPr lvl="2"/>
            <a:r>
              <a:rPr lang="en-US" dirty="0"/>
              <a:t>Size of community</a:t>
            </a:r>
          </a:p>
          <a:p>
            <a:pPr lvl="1"/>
            <a:r>
              <a:rPr lang="en-US" dirty="0"/>
              <a:t>St. Thomas example</a:t>
            </a:r>
          </a:p>
          <a:p>
            <a:pPr lvl="2"/>
            <a:r>
              <a:rPr lang="en-US" dirty="0"/>
              <a:t>Population: 38,909 (2016)</a:t>
            </a:r>
          </a:p>
          <a:p>
            <a:pPr lvl="2"/>
            <a:r>
              <a:rPr lang="en-US" dirty="0"/>
              <a:t>1 court for every 4000 people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Reference: </a:t>
            </a:r>
            <a:r>
              <a:rPr lang="en-CA" dirty="0"/>
              <a:t>City of St. Thomas 10 Year Plan (2020), produced by Monteith Brown Planning Consultants (</a:t>
            </a:r>
            <a:r>
              <a:rPr lang="en-CA" dirty="0">
                <a:hlinkClick r:id="rId5"/>
              </a:rPr>
              <a:t>http://www.mbpc.ca/default.asp</a:t>
            </a:r>
            <a:r>
              <a:rPr lang="en-CA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37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A25CA-FBE6-FD48-BE9E-5D4CC015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7AC7B-31F3-5C48-84D7-7D13AD757A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DA18C-7AAD-A048-828F-BCC24CCD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79DC-7B5E-EA45-AC5E-E26063BA9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3782268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EA1907-63AA-E842-BDA8-8A606D9C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AF659-CB67-834D-AF91-C60F8E9AB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6F371-0207-F245-9507-7E25B33E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Tournament Financials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A07FC8-B9D4-E043-B73F-0E5CE8FE4D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354247"/>
              </p:ext>
            </p:extLst>
          </p:nvPr>
        </p:nvGraphicFramePr>
        <p:xfrm>
          <a:off x="685796" y="1690688"/>
          <a:ext cx="9319849" cy="4946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1441">
                  <a:extLst>
                    <a:ext uri="{9D8B030D-6E8A-4147-A177-3AD203B41FA5}">
                      <a16:colId xmlns:a16="http://schemas.microsoft.com/office/drawing/2014/main" val="3821910179"/>
                    </a:ext>
                  </a:extLst>
                </a:gridCol>
                <a:gridCol w="1331407">
                  <a:extLst>
                    <a:ext uri="{9D8B030D-6E8A-4147-A177-3AD203B41FA5}">
                      <a16:colId xmlns:a16="http://schemas.microsoft.com/office/drawing/2014/main" val="3715230095"/>
                    </a:ext>
                  </a:extLst>
                </a:gridCol>
                <a:gridCol w="1062134">
                  <a:extLst>
                    <a:ext uri="{9D8B030D-6E8A-4147-A177-3AD203B41FA5}">
                      <a16:colId xmlns:a16="http://schemas.microsoft.com/office/drawing/2014/main" val="891404499"/>
                    </a:ext>
                  </a:extLst>
                </a:gridCol>
                <a:gridCol w="2692733">
                  <a:extLst>
                    <a:ext uri="{9D8B030D-6E8A-4147-A177-3AD203B41FA5}">
                      <a16:colId xmlns:a16="http://schemas.microsoft.com/office/drawing/2014/main" val="3818302954"/>
                    </a:ext>
                  </a:extLst>
                </a:gridCol>
                <a:gridCol w="1062134">
                  <a:extLst>
                    <a:ext uri="{9D8B030D-6E8A-4147-A177-3AD203B41FA5}">
                      <a16:colId xmlns:a16="http://schemas.microsoft.com/office/drawing/2014/main" val="129710762"/>
                    </a:ext>
                  </a:extLst>
                </a:gridCol>
              </a:tblGrid>
              <a:tr h="22950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Assumptions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1777686"/>
                  </a:ext>
                </a:extLst>
              </a:tr>
              <a:tr h="22950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Players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300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0158485"/>
                  </a:ext>
                </a:extLst>
              </a:tr>
              <a:tr h="22950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% out of town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80%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Avg spend/player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 $205 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9121460"/>
                  </a:ext>
                </a:extLst>
              </a:tr>
              <a:tr h="22950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# of out of town players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240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3853874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Avg spend per night: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$110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0357434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Shared Accommodations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$60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Community revenue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395919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Dinner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$30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Total indirect spend est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 $49,200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5582671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Entertainment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$20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9420182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Avg spend per day: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$20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0595697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2 meals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$20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Club Revenue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708628"/>
                  </a:ext>
                </a:extLst>
              </a:tr>
              <a:tr h="36829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# of days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Total direct spend est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 $16,500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5813544"/>
                  </a:ext>
                </a:extLst>
              </a:tr>
              <a:tr h="22950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# of nights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1.5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8209403"/>
                  </a:ext>
                </a:extLst>
              </a:tr>
              <a:tr h="451305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Tournament registration/player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 $55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098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008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2AF641-2515-6C45-8FAF-59AD7A54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B8226-B09B-8644-80F5-CB8F0E6517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4523A-DC4E-5B41-9002-B255DC94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Club Assistance</a:t>
            </a:r>
            <a:r>
              <a:rPr lang="en-US" baseline="0" dirty="0"/>
              <a:t> for Maintenance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8E57D7-901E-4C47-AA57-931EC5DB1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620669"/>
              </p:ext>
            </p:extLst>
          </p:nvPr>
        </p:nvGraphicFramePr>
        <p:xfrm>
          <a:off x="1969478" y="2286002"/>
          <a:ext cx="7684477" cy="32179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4943">
                  <a:extLst>
                    <a:ext uri="{9D8B030D-6E8A-4147-A177-3AD203B41FA5}">
                      <a16:colId xmlns:a16="http://schemas.microsoft.com/office/drawing/2014/main" val="2329862235"/>
                    </a:ext>
                  </a:extLst>
                </a:gridCol>
                <a:gridCol w="1097781">
                  <a:extLst>
                    <a:ext uri="{9D8B030D-6E8A-4147-A177-3AD203B41FA5}">
                      <a16:colId xmlns:a16="http://schemas.microsoft.com/office/drawing/2014/main" val="1786467693"/>
                    </a:ext>
                  </a:extLst>
                </a:gridCol>
                <a:gridCol w="630675">
                  <a:extLst>
                    <a:ext uri="{9D8B030D-6E8A-4147-A177-3AD203B41FA5}">
                      <a16:colId xmlns:a16="http://schemas.microsoft.com/office/drawing/2014/main" val="3033766117"/>
                    </a:ext>
                  </a:extLst>
                </a:gridCol>
                <a:gridCol w="2233246">
                  <a:extLst>
                    <a:ext uri="{9D8B030D-6E8A-4147-A177-3AD203B41FA5}">
                      <a16:colId xmlns:a16="http://schemas.microsoft.com/office/drawing/2014/main" val="3596866099"/>
                    </a:ext>
                  </a:extLst>
                </a:gridCol>
                <a:gridCol w="1107832">
                  <a:extLst>
                    <a:ext uri="{9D8B030D-6E8A-4147-A177-3AD203B41FA5}">
                      <a16:colId xmlns:a16="http://schemas.microsoft.com/office/drawing/2014/main" val="1298835144"/>
                    </a:ext>
                  </a:extLst>
                </a:gridCol>
              </a:tblGrid>
              <a:tr h="8446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CA" sz="2000" u="none" strike="noStrike">
                          <a:effectLst/>
                        </a:rPr>
                        <a:t>Assumptions</a:t>
                      </a:r>
                      <a:endParaRPr lang="en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5429376"/>
                  </a:ext>
                </a:extLst>
              </a:tr>
              <a:tr h="84461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Club members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dirty="0">
                          <a:effectLst/>
                        </a:rPr>
                        <a:t>200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Maintenance from fees</a:t>
                      </a:r>
                      <a:endParaRPr lang="en-CA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dirty="0">
                          <a:effectLst/>
                        </a:rPr>
                        <a:t> $3,000 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4874637"/>
                  </a:ext>
                </a:extLst>
              </a:tr>
              <a:tr h="1528753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Fee/member maintenance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dirty="0">
                          <a:effectLst/>
                        </a:rPr>
                        <a:t> $15 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u="none" strike="noStrike" dirty="0">
                          <a:effectLst/>
                        </a:rPr>
                        <a:t>Volunteer hours</a:t>
                      </a:r>
                      <a:endParaRPr lang="en-CA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dirty="0">
                          <a:effectLst/>
                        </a:rPr>
                        <a:t>priceless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95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18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C3E123-13F2-284C-B447-8D541E19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7568F-98B9-F64F-BB07-4B153432C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36" y="3235961"/>
            <a:ext cx="3851564" cy="1808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4090E-FC14-CB4B-A9B0-D2FFE6E2F1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A4F7C-CAB3-3442-922B-5BD91402D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Money to Help Offset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FF2F0-C908-8E43-8B61-172AC32F3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government grants to promote sports</a:t>
            </a:r>
          </a:p>
          <a:p>
            <a:pPr lvl="1"/>
            <a:r>
              <a:rPr lang="en-CA" dirty="0">
                <a:hlinkClick r:id="rId6"/>
              </a:rPr>
              <a:t>http://www.mtc.gov.on.ca/en/awards_funding/funding.shtml</a:t>
            </a:r>
            <a:endParaRPr lang="en-US" dirty="0"/>
          </a:p>
          <a:p>
            <a:r>
              <a:rPr lang="en-US" dirty="0"/>
              <a:t>Some federal/provincial grants require matching</a:t>
            </a:r>
          </a:p>
          <a:p>
            <a:pPr lvl="1"/>
            <a:r>
              <a:rPr lang="en-US" dirty="0"/>
              <a:t>Partner with local governments</a:t>
            </a:r>
          </a:p>
          <a:p>
            <a:r>
              <a:rPr lang="en-US" dirty="0"/>
              <a:t>Local fundraising</a:t>
            </a:r>
          </a:p>
          <a:p>
            <a:pPr lvl="1"/>
            <a:r>
              <a:rPr lang="en-US" dirty="0"/>
              <a:t>Community yard sales</a:t>
            </a:r>
          </a:p>
          <a:p>
            <a:pPr lvl="1"/>
            <a:r>
              <a:rPr lang="en-US" dirty="0"/>
              <a:t>Bake sales</a:t>
            </a:r>
          </a:p>
          <a:p>
            <a:pPr lvl="1"/>
            <a:r>
              <a:rPr lang="en-US" dirty="0"/>
              <a:t>Local business donations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0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7EDDAB-32B9-F849-B59C-9F3864D3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9BE16-7EC5-054B-9424-F53521FAAC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E4A7B-2623-E545-9230-C82FF630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3674-4782-AB45-9ED6-5E4FA891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Shared (tennis and pickleball) vs dedicated courts</a:t>
            </a:r>
          </a:p>
          <a:p>
            <a:pPr lvl="1"/>
            <a:r>
              <a:rPr lang="en-US" dirty="0"/>
              <a:t>Shared Pros</a:t>
            </a:r>
          </a:p>
          <a:p>
            <a:pPr lvl="2"/>
            <a:r>
              <a:rPr lang="en-US" dirty="0"/>
              <a:t>Cheaper</a:t>
            </a:r>
          </a:p>
          <a:p>
            <a:pPr lvl="2"/>
            <a:r>
              <a:rPr lang="en-US" dirty="0"/>
              <a:t>Easier to accommodate the pickleball crowds</a:t>
            </a:r>
          </a:p>
          <a:p>
            <a:pPr lvl="1"/>
            <a:r>
              <a:rPr lang="en-US" dirty="0"/>
              <a:t>Shared Cons</a:t>
            </a:r>
          </a:p>
          <a:p>
            <a:pPr lvl="2"/>
            <a:r>
              <a:rPr lang="en-US" dirty="0"/>
              <a:t>Creates conflict between the 2 sets of players for scheduling play time</a:t>
            </a:r>
          </a:p>
          <a:p>
            <a:pPr lvl="2"/>
            <a:r>
              <a:rPr lang="en-US" dirty="0"/>
              <a:t>Adds a higher level of visual distraction, with multiple lines and </a:t>
            </a:r>
            <a:r>
              <a:rPr lang="en-US" dirty="0" err="1"/>
              <a:t>colours</a:t>
            </a:r>
            <a:endParaRPr lang="en-US" dirty="0"/>
          </a:p>
          <a:p>
            <a:pPr lvl="1"/>
            <a:r>
              <a:rPr lang="en-US" dirty="0"/>
              <a:t>Dedicated Pros</a:t>
            </a:r>
          </a:p>
          <a:p>
            <a:pPr lvl="2"/>
            <a:r>
              <a:rPr lang="en-US" dirty="0"/>
              <a:t>More enjoyab</a:t>
            </a:r>
            <a:r>
              <a:rPr lang="en-US" baseline="0" dirty="0"/>
              <a:t>le for each sport as no distractions on the court</a:t>
            </a:r>
          </a:p>
          <a:p>
            <a:pPr lvl="2"/>
            <a:r>
              <a:rPr lang="en-US" baseline="0" dirty="0"/>
              <a:t>No scheduling conflicts between the 2 sports</a:t>
            </a:r>
          </a:p>
          <a:p>
            <a:pPr lvl="2"/>
            <a:r>
              <a:rPr lang="en-US" baseline="0" dirty="0"/>
              <a:t>Can repurpose underutilized tennis courts cheaply to satisfy the demand for pickleball facilities</a:t>
            </a:r>
          </a:p>
          <a:p>
            <a:pPr lvl="1"/>
            <a:r>
              <a:rPr lang="en-US" dirty="0"/>
              <a:t>Dedicated Cons</a:t>
            </a:r>
          </a:p>
          <a:p>
            <a:pPr lvl="2"/>
            <a:r>
              <a:rPr lang="en-US" dirty="0"/>
              <a:t>Requires new installations, if not repurposed tennis courts</a:t>
            </a:r>
          </a:p>
        </p:txBody>
      </p:sp>
    </p:spTree>
    <p:extLst>
      <p:ext uri="{BB962C8B-B14F-4D97-AF65-F5344CB8AC3E}">
        <p14:creationId xmlns:p14="http://schemas.microsoft.com/office/powerpoint/2010/main" val="4007532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BACF6-DD41-C04C-8601-A713CAA7C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1468E-E471-7848-80EB-62216C0AE7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0BC1B-CA73-864D-ACA1-800FF058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Shared Courts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7B010-4FE1-1A47-AC1F-09CE6E28C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Layout, mark and paint lines per pickleball court</a:t>
            </a:r>
          </a:p>
          <a:p>
            <a:pPr lvl="1"/>
            <a:r>
              <a:rPr lang="en-US" dirty="0"/>
              <a:t>Cost of $485.00</a:t>
            </a:r>
          </a:p>
          <a:p>
            <a:pPr lvl="1"/>
            <a:r>
              <a:rPr lang="en-US" dirty="0"/>
              <a:t>Timing from $ approval: 2 days</a:t>
            </a:r>
          </a:p>
          <a:p>
            <a:pPr lvl="1"/>
            <a:r>
              <a:rPr lang="en-US" dirty="0"/>
              <a:t>April 2019 quote</a:t>
            </a:r>
          </a:p>
        </p:txBody>
      </p:sp>
    </p:spTree>
    <p:extLst>
      <p:ext uri="{BB962C8B-B14F-4D97-AF65-F5344CB8AC3E}">
        <p14:creationId xmlns:p14="http://schemas.microsoft.com/office/powerpoint/2010/main" val="385564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DC34D-9AD5-FF4F-B0C1-0A7751D3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EE550F-F670-BB41-A22A-9B7C3155DD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582750-7133-2F47-BB50-7DF355A4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Sample</a:t>
            </a:r>
            <a:r>
              <a:rPr lang="en-US" sz="44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Sales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Process (2</a:t>
            </a:r>
            <a:r>
              <a:rPr lang="en-US" sz="44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of 2)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FDD50-899E-7F40-86E6-7CE7ED4C8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14164" cy="46672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Raise money to help offset the overall funding requirement</a:t>
            </a:r>
          </a:p>
          <a:p>
            <a:pPr lvl="1"/>
            <a:r>
              <a:rPr lang="en-US" dirty="0"/>
              <a:t>Shows commitment and “Skin in the Game”</a:t>
            </a:r>
          </a:p>
          <a:p>
            <a:pPr lvl="1"/>
            <a:r>
              <a:rPr lang="en-US" dirty="0"/>
              <a:t>Leverage existing grant opportunities</a:t>
            </a:r>
          </a:p>
          <a:p>
            <a:pPr lvl="2"/>
            <a:r>
              <a:rPr lang="en-US" dirty="0"/>
              <a:t>Partner with other organizations that have access to funding opportunities</a:t>
            </a:r>
          </a:p>
          <a:p>
            <a:r>
              <a:rPr lang="en-US" dirty="0"/>
              <a:t>Develop a Sales Pitch</a:t>
            </a:r>
          </a:p>
          <a:p>
            <a:pPr lvl="1"/>
            <a:r>
              <a:rPr lang="en-US" dirty="0"/>
              <a:t>Use your own personal flair</a:t>
            </a:r>
          </a:p>
          <a:p>
            <a:pPr lvl="1"/>
            <a:r>
              <a:rPr lang="en-US" dirty="0"/>
              <a:t>Build slides from examples in Reference section</a:t>
            </a:r>
          </a:p>
          <a:p>
            <a:pPr lvl="1"/>
            <a:r>
              <a:rPr lang="en-US" dirty="0"/>
              <a:t>Focus on key selling points</a:t>
            </a:r>
          </a:p>
          <a:p>
            <a:pPr lvl="2"/>
            <a:r>
              <a:rPr lang="en-US" dirty="0"/>
              <a:t>Public demand</a:t>
            </a:r>
          </a:p>
          <a:p>
            <a:pPr lvl="2"/>
            <a:r>
              <a:rPr lang="en-US" dirty="0"/>
              <a:t>Major health benefits</a:t>
            </a:r>
          </a:p>
          <a:p>
            <a:r>
              <a:rPr lang="en-US" dirty="0"/>
              <a:t>Request a meeting with municipal decision makers, via your contact</a:t>
            </a:r>
          </a:p>
          <a:p>
            <a:r>
              <a:rPr lang="en-US" dirty="0"/>
              <a:t>Present your sales pitch</a:t>
            </a:r>
          </a:p>
          <a:p>
            <a:pPr lvl="1"/>
            <a:r>
              <a:rPr lang="en-US" dirty="0"/>
              <a:t>Invite all decision makers to try the sport, if they were not available prior to presentation</a:t>
            </a:r>
          </a:p>
          <a:p>
            <a:r>
              <a:rPr lang="en-US" dirty="0"/>
              <a:t>Hope for the best</a:t>
            </a:r>
          </a:p>
          <a:p>
            <a:r>
              <a:rPr lang="en-US" dirty="0"/>
              <a:t>Obtain decisions in writing</a:t>
            </a:r>
          </a:p>
        </p:txBody>
      </p:sp>
    </p:spTree>
    <p:extLst>
      <p:ext uri="{BB962C8B-B14F-4D97-AF65-F5344CB8AC3E}">
        <p14:creationId xmlns:p14="http://schemas.microsoft.com/office/powerpoint/2010/main" val="4009327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D9A3D-AA27-7547-AE41-CCF377907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4932E-6CDC-4B4E-BF01-A8FFF41DCA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DE093-A40B-DF4E-8FF0-0BB7E29F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and Play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872AC-9DD6-D949-B75E-8F555A59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95447" cy="4351338"/>
          </a:xfrm>
        </p:spPr>
        <p:txBody>
          <a:bodyPr/>
          <a:lstStyle/>
          <a:p>
            <a:r>
              <a:rPr lang="en-US" dirty="0"/>
              <a:t>16 players for pickleball</a:t>
            </a:r>
          </a:p>
          <a:p>
            <a:pPr lvl="1"/>
            <a:r>
              <a:rPr lang="en-US" dirty="0"/>
              <a:t>Players usually rotate with those waiting</a:t>
            </a:r>
          </a:p>
          <a:p>
            <a:r>
              <a:rPr lang="en-US" dirty="0"/>
              <a:t>2 or 4 for tennis</a:t>
            </a:r>
          </a:p>
          <a:p>
            <a:pPr lvl="1"/>
            <a:r>
              <a:rPr lang="en-US" dirty="0"/>
              <a:t>Players usually play for an hour, then give up the court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BF968-2C84-BA47-8218-362F63F17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647" y="1884211"/>
            <a:ext cx="4958972" cy="47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3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CAF64C-47BA-4944-9FA3-583BCB464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428709-175D-524F-882B-2BA9D7924B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24B51-EC08-1A43-9D9B-10920089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r>
              <a:rPr lang="en-US" baseline="0" dirty="0"/>
              <a:t> of Shared Courts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88EF-9025-B74D-80F3-DC9A481F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84550" cy="4351338"/>
          </a:xfrm>
        </p:spPr>
        <p:txBody>
          <a:bodyPr/>
          <a:lstStyle/>
          <a:p>
            <a:r>
              <a:rPr lang="en-US" dirty="0"/>
              <a:t>Visually distracting to both sports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03BA-4E31-074B-B998-F089086C3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133" y="1616544"/>
            <a:ext cx="5852966" cy="38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0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595BCF-C865-A04B-8C5A-EC5DF1BB1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64CBB-13B5-D341-8F28-212C46A1E5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F7629-EDE5-4F4D-B9AB-36AF651C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Dedicated Courts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C429-530C-F343-9D7B-9782EC169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FA6BF-C377-DA42-B2A0-4E2300A3D5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184" y="1815241"/>
            <a:ext cx="8704385" cy="48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735358-CD27-5849-B5E8-8B67A203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57E1B-82B8-7B4F-AAFB-34DEFF2615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95E98-B5B3-314C-A658-E8E6D3B9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Costs for Dedicated Courts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268F9-CF3A-7B48-8FA1-0342E372B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St. Thomas</a:t>
            </a:r>
          </a:p>
          <a:p>
            <a:pPr lvl="1"/>
            <a:r>
              <a:rPr lang="en-US" dirty="0"/>
              <a:t>8 courts plus 8 tennis courts, with lighting, fencing, and </a:t>
            </a:r>
            <a:r>
              <a:rPr lang="en-US" dirty="0" err="1"/>
              <a:t>coloured</a:t>
            </a:r>
            <a:r>
              <a:rPr lang="en-US" dirty="0"/>
              <a:t> surface</a:t>
            </a:r>
          </a:p>
          <a:p>
            <a:pPr lvl="1"/>
            <a:r>
              <a:rPr lang="en-US" dirty="0"/>
              <a:t>Cost of $350,000 for 8 pickleball, $650,000 for 8 tennis</a:t>
            </a:r>
          </a:p>
          <a:p>
            <a:pPr lvl="1"/>
            <a:r>
              <a:rPr lang="en-US" dirty="0"/>
              <a:t>Timing</a:t>
            </a:r>
          </a:p>
          <a:p>
            <a:pPr lvl="2"/>
            <a:r>
              <a:rPr lang="en-US" dirty="0"/>
              <a:t>Budget Approval: 2016</a:t>
            </a:r>
          </a:p>
          <a:p>
            <a:pPr lvl="2"/>
            <a:r>
              <a:rPr lang="en-US" dirty="0"/>
              <a:t>Build: 6 months</a:t>
            </a:r>
          </a:p>
          <a:p>
            <a:pPr lvl="2"/>
            <a:r>
              <a:rPr lang="en-US" dirty="0"/>
              <a:t>Play started: 2017</a:t>
            </a:r>
          </a:p>
          <a:p>
            <a:r>
              <a:rPr lang="en-US" dirty="0"/>
              <a:t>Whitby</a:t>
            </a:r>
          </a:p>
          <a:p>
            <a:pPr lvl="1"/>
            <a:r>
              <a:rPr lang="en-US" dirty="0"/>
              <a:t>3 courts, with fencing</a:t>
            </a:r>
          </a:p>
          <a:p>
            <a:pPr lvl="1"/>
            <a:r>
              <a:rPr lang="en-US" dirty="0"/>
              <a:t>Cost of $60,000 plus $30,000 ground prep</a:t>
            </a:r>
          </a:p>
          <a:p>
            <a:pPr lvl="1"/>
            <a:r>
              <a:rPr lang="en-US" dirty="0"/>
              <a:t>Timing</a:t>
            </a:r>
          </a:p>
          <a:p>
            <a:pPr lvl="2"/>
            <a:r>
              <a:rPr lang="en-US" dirty="0"/>
              <a:t>Budget Approval: 2016</a:t>
            </a:r>
          </a:p>
          <a:p>
            <a:pPr lvl="2"/>
            <a:r>
              <a:rPr lang="en-US" dirty="0"/>
              <a:t>Build: 5 months</a:t>
            </a:r>
          </a:p>
          <a:p>
            <a:pPr lvl="2"/>
            <a:r>
              <a:rPr lang="en-US" dirty="0"/>
              <a:t>Play started: 2018</a:t>
            </a:r>
          </a:p>
          <a:p>
            <a:pPr lvl="0"/>
            <a:r>
              <a:rPr lang="en-US" dirty="0"/>
              <a:t>Residence (2019)</a:t>
            </a:r>
          </a:p>
          <a:p>
            <a:pPr lvl="1"/>
            <a:r>
              <a:rPr lang="en-US" dirty="0"/>
              <a:t>1 court (resurfaced driveway)</a:t>
            </a: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 of $2000 for new asphalt, $3800 for sport surface and lines</a:t>
            </a:r>
            <a:endParaRPr lang="en-CA" dirty="0">
              <a:effectLst/>
            </a:endParaRP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less than 30 days</a:t>
            </a:r>
            <a:endParaRPr lang="en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2184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746EA-32BE-FB4C-B965-5AF0FFBEE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E52C9-E58F-4B48-92D1-0949A53E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2337A-C6D4-ED44-B642-0611BBD2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Contractors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5A53-7DB2-8741-A5C5-B1BF89C5C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u="sng" dirty="0">
                <a:hlinkClick r:id="rId5"/>
              </a:rPr>
              <a:t>http://www.barbersport.ca/</a:t>
            </a:r>
            <a:endParaRPr lang="en-CA" u="sng" dirty="0"/>
          </a:p>
          <a:p>
            <a:r>
              <a:rPr lang="en-CA" u="sng" dirty="0">
                <a:hlinkClick r:id="rId6"/>
              </a:rPr>
              <a:t>http://www.courtcontractors.com</a:t>
            </a:r>
            <a:endParaRPr lang="en-CA" u="sng" dirty="0"/>
          </a:p>
        </p:txBody>
      </p:sp>
    </p:spTree>
    <p:extLst>
      <p:ext uri="{BB962C8B-B14F-4D97-AF65-F5344CB8AC3E}">
        <p14:creationId xmlns:p14="http://schemas.microsoft.com/office/powerpoint/2010/main" val="88392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296E5-88BF-8742-A537-5384E7CB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0B718-CED2-804A-80DB-0A91EFD5C5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C6D01-B7D1-1740-BAE1-251DFCD8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on Court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67161-E7E4-3C46-BEAD-D8978C64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USAPA has an excellent manual on court construction</a:t>
            </a:r>
          </a:p>
          <a:p>
            <a:pPr lvl="1"/>
            <a:r>
              <a:rPr lang="en-CA" dirty="0">
                <a:hlinkClick r:id="rId5"/>
              </a:rPr>
              <a:t>https://www.usapa.org/asbausapa-pickleball-construction-manual/</a:t>
            </a:r>
            <a:endParaRPr lang="en-CA" dirty="0"/>
          </a:p>
          <a:p>
            <a:pPr lvl="1"/>
            <a:r>
              <a:rPr lang="en-CA" dirty="0"/>
              <a:t>Cost is $29.95 US (April 2020)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0ECDC-A48F-3443-8DEF-3759518BC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077" y="2873380"/>
            <a:ext cx="2424736" cy="35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6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A5937-0B50-FB48-8A88-4435ADC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626E4-03EF-CC43-A51F-884BA8CE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DFD3E-7D25-1D46-9233-C07226CF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 Page /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C05D-28CD-E843-B7D9-41A3C29A2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B5E7F-100E-3E46-8CD2-838A02AE4105}"/>
              </a:ext>
            </a:extLst>
          </p:cNvPr>
          <p:cNvSpPr txBox="1"/>
          <p:nvPr/>
        </p:nvSpPr>
        <p:spPr>
          <a:xfrm>
            <a:off x="1037493" y="6060785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Club Name and Logo</a:t>
            </a:r>
          </a:p>
        </p:txBody>
      </p:sp>
    </p:spTree>
    <p:extLst>
      <p:ext uri="{BB962C8B-B14F-4D97-AF65-F5344CB8AC3E}">
        <p14:creationId xmlns:p14="http://schemas.microsoft.com/office/powerpoint/2010/main" val="51544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A5937-0B50-FB48-8A88-4435ADC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626E4-03EF-CC43-A51F-884BA8CE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DFD3E-7D25-1D46-9233-C07226CF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C05D-28CD-E843-B7D9-41A3C29A2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were instrumental in developing this package</a:t>
            </a:r>
          </a:p>
          <a:p>
            <a:pPr lvl="1"/>
            <a:r>
              <a:rPr lang="en-US" dirty="0"/>
              <a:t>Dave Hall</a:t>
            </a:r>
          </a:p>
          <a:p>
            <a:pPr lvl="1"/>
            <a:r>
              <a:rPr lang="en-US" dirty="0"/>
              <a:t>Liz MacDonald-Peters</a:t>
            </a:r>
          </a:p>
          <a:p>
            <a:pPr lvl="1"/>
            <a:r>
              <a:rPr lang="en-US" dirty="0"/>
              <a:t>Fiona MacGregor</a:t>
            </a:r>
          </a:p>
          <a:p>
            <a:pPr lvl="1"/>
            <a:r>
              <a:rPr lang="en-US" dirty="0"/>
              <a:t>Malinda Hebert</a:t>
            </a:r>
          </a:p>
          <a:p>
            <a:pPr lvl="1"/>
            <a:r>
              <a:rPr lang="en-US" dirty="0"/>
              <a:t>Peter Milovanovic</a:t>
            </a:r>
          </a:p>
          <a:p>
            <a:pPr lvl="1"/>
            <a:r>
              <a:rPr lang="en-US" dirty="0"/>
              <a:t>Peter Sennett</a:t>
            </a:r>
          </a:p>
          <a:p>
            <a:pPr lvl="1"/>
            <a:r>
              <a:rPr lang="en-US" dirty="0"/>
              <a:t>Jim Parrott</a:t>
            </a:r>
          </a:p>
          <a:p>
            <a:endParaRPr lang="en-US" dirty="0"/>
          </a:p>
          <a:p>
            <a:r>
              <a:rPr lang="en-US" dirty="0"/>
              <a:t>Revised May 2020</a:t>
            </a:r>
          </a:p>
        </p:txBody>
      </p:sp>
    </p:spTree>
    <p:extLst>
      <p:ext uri="{BB962C8B-B14F-4D97-AF65-F5344CB8AC3E}">
        <p14:creationId xmlns:p14="http://schemas.microsoft.com/office/powerpoint/2010/main" val="75652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0C90B-CB67-AD49-A12F-0920FC16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65613-45A5-0144-A10C-D626AFD305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95653D-10D1-8E45-A1A6-EF961E55E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C3C43-FFCD-1249-98D4-010578B7E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slides are not intended to be used in their entirety</a:t>
            </a:r>
          </a:p>
          <a:p>
            <a:r>
              <a:rPr lang="en-US" dirty="0"/>
              <a:t>A subset should be enough to get your message across</a:t>
            </a:r>
          </a:p>
          <a:p>
            <a:r>
              <a:rPr lang="en-US" dirty="0"/>
              <a:t>You will want to develop your own content, expanding on the reference slides provided </a:t>
            </a:r>
          </a:p>
        </p:txBody>
      </p:sp>
    </p:spTree>
    <p:extLst>
      <p:ext uri="{BB962C8B-B14F-4D97-AF65-F5344CB8AC3E}">
        <p14:creationId xmlns:p14="http://schemas.microsoft.com/office/powerpoint/2010/main" val="132966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EA39A-5908-6D4E-9DFE-68BBA751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16A93-D18C-5F4B-BC32-851F7C0E01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4629A-544C-8A4C-9FD7-172DEF5B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Awareness and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BB731-CD3E-1A48-943B-878B1FBE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Pickleball: What is it?</a:t>
            </a:r>
          </a:p>
          <a:p>
            <a:r>
              <a:rPr lang="en-US" dirty="0"/>
              <a:t>Trends</a:t>
            </a:r>
          </a:p>
          <a:p>
            <a:pPr lvl="1"/>
            <a:r>
              <a:rPr lang="en-US" dirty="0"/>
              <a:t>Growth in numbers</a:t>
            </a:r>
          </a:p>
          <a:p>
            <a:pPr lvl="1"/>
            <a:r>
              <a:rPr lang="en-US" dirty="0"/>
              <a:t>Who is playing it and where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Social</a:t>
            </a:r>
          </a:p>
          <a:p>
            <a:pPr lvl="1"/>
            <a:r>
              <a:rPr lang="en-US" dirty="0"/>
              <a:t>Health</a:t>
            </a:r>
          </a:p>
          <a:p>
            <a:pPr lvl="1"/>
            <a:r>
              <a:rPr lang="en-US" dirty="0"/>
              <a:t>Physical Literacy</a:t>
            </a:r>
          </a:p>
          <a:p>
            <a:pPr lvl="1"/>
            <a:r>
              <a:rPr lang="en-US" dirty="0"/>
              <a:t>Mental</a:t>
            </a:r>
          </a:p>
          <a:p>
            <a:pPr lvl="1"/>
            <a:r>
              <a:rPr lang="en-US" dirty="0"/>
              <a:t>Inter-generational</a:t>
            </a:r>
          </a:p>
          <a:p>
            <a:pPr lvl="1"/>
            <a:r>
              <a:rPr lang="en-US" dirty="0"/>
              <a:t>Economic</a:t>
            </a:r>
          </a:p>
        </p:txBody>
      </p:sp>
    </p:spTree>
    <p:extLst>
      <p:ext uri="{BB962C8B-B14F-4D97-AF65-F5344CB8AC3E}">
        <p14:creationId xmlns:p14="http://schemas.microsoft.com/office/powerpoint/2010/main" val="278719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F4944-7A7A-5B4F-AF66-212DAEBB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68F-AA49-C244-A9DB-2EA3E59BC3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807BD-76E4-5D41-821F-E5D0E48C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2E73C-4300-824F-A701-3DB075BDA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Invite the influencers</a:t>
            </a:r>
          </a:p>
          <a:p>
            <a:pPr lvl="1"/>
            <a:r>
              <a:rPr lang="en-US" dirty="0"/>
              <a:t>Mayor/Reeve</a:t>
            </a:r>
          </a:p>
          <a:p>
            <a:pPr lvl="1"/>
            <a:r>
              <a:rPr lang="en-US" dirty="0" err="1"/>
              <a:t>Councillors</a:t>
            </a:r>
            <a:endParaRPr lang="en-US" dirty="0"/>
          </a:p>
          <a:p>
            <a:pPr lvl="1"/>
            <a:r>
              <a:rPr lang="en-US" dirty="0"/>
              <a:t>Principals</a:t>
            </a:r>
          </a:p>
          <a:p>
            <a:pPr lvl="1"/>
            <a:r>
              <a:rPr lang="en-US" dirty="0"/>
              <a:t>Teachers</a:t>
            </a:r>
          </a:p>
          <a:p>
            <a:pPr lvl="1"/>
            <a:r>
              <a:rPr lang="en-US" dirty="0"/>
              <a:t>Physical Education Teachers</a:t>
            </a:r>
          </a:p>
          <a:p>
            <a:pPr lvl="1"/>
            <a:r>
              <a:rPr lang="en-US" dirty="0"/>
              <a:t>Elected officials</a:t>
            </a:r>
          </a:p>
          <a:p>
            <a:r>
              <a:rPr lang="en-US" dirty="0"/>
              <a:t>Have them experience the sport first hand</a:t>
            </a:r>
          </a:p>
        </p:txBody>
      </p:sp>
    </p:spTree>
    <p:extLst>
      <p:ext uri="{BB962C8B-B14F-4D97-AF65-F5344CB8AC3E}">
        <p14:creationId xmlns:p14="http://schemas.microsoft.com/office/powerpoint/2010/main" val="72958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AFDBD3-61D2-CC49-B89C-321A2C1F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40ED2-537E-4E42-BB9F-EA06AC8683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8744D-F2C4-1B46-B24A-B07993E6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Pickleball and Why is it Growing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8E04-710C-9148-B7A9-578B3C0B5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44891" cy="5032374"/>
          </a:xfrm>
        </p:spPr>
        <p:txBody>
          <a:bodyPr>
            <a:normAutofit fontScale="92500" lnSpcReduction="20000"/>
          </a:bodyPr>
          <a:lstStyle/>
          <a:p>
            <a:r>
              <a:rPr lang="en-CA" sz="2600" dirty="0"/>
              <a:t>What is Pickleball?</a:t>
            </a:r>
          </a:p>
          <a:p>
            <a:pPr lvl="1"/>
            <a:r>
              <a:rPr lang="en-CA" sz="2200" dirty="0"/>
              <a:t>Pickleball, at its core, is a fun and exciting indoor/outdoor sport that combines elements of Tennis, Badminton, and Ping Pong. The game is played on a court the size of a Badminton court, with a low net similar to Tennis, and with what looks like an oversized ping pong paddle and a </a:t>
            </a:r>
            <a:r>
              <a:rPr lang="en-CA" sz="2200" dirty="0" err="1"/>
              <a:t>wiffle</a:t>
            </a:r>
            <a:r>
              <a:rPr lang="en-CA" sz="2200" dirty="0"/>
              <a:t>-type ball.</a:t>
            </a:r>
          </a:p>
          <a:p>
            <a:endParaRPr lang="en-CA" sz="2600" dirty="0"/>
          </a:p>
          <a:p>
            <a:r>
              <a:rPr lang="en-CA" sz="2600" dirty="0"/>
              <a:t>Why is it Growing?</a:t>
            </a:r>
          </a:p>
          <a:p>
            <a:pPr lvl="1"/>
            <a:r>
              <a:rPr lang="en-CA" sz="2600" dirty="0"/>
              <a:t>It's FUN!!!</a:t>
            </a:r>
          </a:p>
          <a:p>
            <a:pPr lvl="1"/>
            <a:r>
              <a:rPr lang="en-CA" sz="2600" dirty="0"/>
              <a:t>Offers a parallel sport for tennis players</a:t>
            </a:r>
          </a:p>
          <a:p>
            <a:pPr lvl="1"/>
            <a:r>
              <a:rPr lang="en-CA" sz="2600" dirty="0"/>
              <a:t>Shorter learning curve than other racquet/paddle sports</a:t>
            </a:r>
          </a:p>
          <a:p>
            <a:pPr lvl="1"/>
            <a:r>
              <a:rPr lang="en-CA" sz="2600" dirty="0"/>
              <a:t>Less physical impact on the body</a:t>
            </a:r>
          </a:p>
          <a:p>
            <a:pPr lvl="1"/>
            <a:r>
              <a:rPr lang="en-CA" sz="2600" dirty="0"/>
              <a:t>Can be played both recreationally and competitively</a:t>
            </a:r>
          </a:p>
          <a:p>
            <a:pPr lvl="1"/>
            <a:r>
              <a:rPr lang="en-CA" sz="2600" dirty="0"/>
              <a:t>Attractive to all ages</a:t>
            </a:r>
          </a:p>
          <a:p>
            <a:pPr lvl="1"/>
            <a:r>
              <a:rPr lang="en-CA" sz="2600" dirty="0"/>
              <a:t>Dramatic increase in places available to play, although supply of facilities is not keeping pace with demand for play </a:t>
            </a:r>
          </a:p>
        </p:txBody>
      </p:sp>
    </p:spTree>
    <p:extLst>
      <p:ext uri="{BB962C8B-B14F-4D97-AF65-F5344CB8AC3E}">
        <p14:creationId xmlns:p14="http://schemas.microsoft.com/office/powerpoint/2010/main" val="420070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27C6F-D9A9-134F-9B13-F7A146A6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16" y="5628696"/>
            <a:ext cx="1728357" cy="86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353A2-6B63-FF47-8101-B12FACB0A8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904B1-A8F4-DE42-B644-355671D8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Pickleball to the Next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1B30C-C450-8C43-A7A5-DD49EAD3E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253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dirty="0"/>
              <a:t>While Pickleball was invented by three dads in 1965 as a way to entertain their children during summer season, the popularity of the game has never been greater. 2020, and beyond, represents the greatest opportunity for Pickleball’s growth, thanks to a combination of intangibles:</a:t>
            </a:r>
          </a:p>
          <a:p>
            <a:r>
              <a:rPr lang="en-CA" sz="1600" dirty="0"/>
              <a:t>Growth of young players and newcomers to the game</a:t>
            </a:r>
          </a:p>
          <a:p>
            <a:r>
              <a:rPr lang="en-CA" sz="1600" dirty="0"/>
              <a:t>Surge in new construction of Pickleball courts and facilities</a:t>
            </a:r>
          </a:p>
          <a:p>
            <a:r>
              <a:rPr lang="en-CA" sz="1600" dirty="0"/>
              <a:t>Retrofitting of tennis courts for Pickleball use nationwide</a:t>
            </a:r>
          </a:p>
          <a:p>
            <a:r>
              <a:rPr lang="en-CA" sz="1600" dirty="0"/>
              <a:t>International media exposure</a:t>
            </a:r>
          </a:p>
          <a:p>
            <a:r>
              <a:rPr lang="en-CA" sz="1600" dirty="0"/>
              <a:t>Widespread exposure from digital and social media outlets dedicated exclusively to Pickleball</a:t>
            </a:r>
          </a:p>
          <a:p>
            <a:r>
              <a:rPr lang="en-CA" sz="1600" dirty="0"/>
              <a:t>Consistent grassroots publicity</a:t>
            </a:r>
          </a:p>
          <a:p>
            <a:r>
              <a:rPr lang="en-CA" sz="1600" dirty="0"/>
              <a:t>Influx of tennis players into the professional ranks</a:t>
            </a:r>
          </a:p>
          <a:p>
            <a:r>
              <a:rPr lang="en-CA" sz="1600" dirty="0"/>
              <a:t>Increase in pro-shops carrying Pickleball equipment</a:t>
            </a:r>
          </a:p>
          <a:p>
            <a:r>
              <a:rPr lang="en-CA" sz="1600" dirty="0"/>
              <a:t>Unwavering commitment to players of all levels -- beginner to pro -- from Pickleball equipment companies</a:t>
            </a:r>
          </a:p>
          <a:p>
            <a:pPr marL="0" indent="0">
              <a:buNone/>
            </a:pPr>
            <a:r>
              <a:rPr lang="en-CA" sz="1600" dirty="0"/>
              <a:t>     and sporting goods brands, alike.</a:t>
            </a:r>
          </a:p>
          <a:p>
            <a:r>
              <a:rPr lang="en-CA" sz="1600" b="1" dirty="0"/>
              <a:t>Pickleball … growing by the day across North America. It’s Game On!</a:t>
            </a:r>
          </a:p>
          <a:p>
            <a:pPr marL="0" indent="0">
              <a:buNone/>
            </a:pPr>
            <a:r>
              <a:rPr lang="en-CA" sz="1600" b="1" dirty="0"/>
              <a:t>Source: </a:t>
            </a:r>
            <a:r>
              <a:rPr lang="en-CA" sz="1600" dirty="0">
                <a:hlinkClick r:id="rId5"/>
              </a:rPr>
              <a:t>https://www.selkirk.com/pages/pickleballs-growth</a:t>
            </a:r>
            <a:endParaRPr lang="en-CA" sz="16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741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24326</TotalTime>
  <Words>2271</Words>
  <Application>Microsoft Office PowerPoint</Application>
  <PresentationFormat>Widescreen</PresentationFormat>
  <Paragraphs>377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Adding Pickleball Facilities</vt:lpstr>
      <vt:lpstr>Sample Sales Process (1 of 2)</vt:lpstr>
      <vt:lpstr>Sample Sales Process (2 of 2)  </vt:lpstr>
      <vt:lpstr>Credits</vt:lpstr>
      <vt:lpstr>Reference Slides</vt:lpstr>
      <vt:lpstr>Generate Awareness and Interest</vt:lpstr>
      <vt:lpstr>Demonstration Sessions</vt:lpstr>
      <vt:lpstr>What is Pickleball and Why is it Growing</vt:lpstr>
      <vt:lpstr>Taking Pickleball to the Next Level</vt:lpstr>
      <vt:lpstr>Growth in the US</vt:lpstr>
      <vt:lpstr>Growth in Ontario and Canada</vt:lpstr>
      <vt:lpstr>Pickleball Demographics</vt:lpstr>
      <vt:lpstr>Health Benefits 1</vt:lpstr>
      <vt:lpstr>Health Benefits 2 (source: https://view.joomag.com/pickleball-magazine-5-1-wd/0718710001585760150?short</vt:lpstr>
      <vt:lpstr>Health Benefits 3</vt:lpstr>
      <vt:lpstr>Health Benefits 4</vt:lpstr>
      <vt:lpstr>Physical Literacy.                    (https://physicalliteracy.ca/physical-literacy/)</vt:lpstr>
      <vt:lpstr>Physical Literacy via Pickleball</vt:lpstr>
      <vt:lpstr>Social Benefits</vt:lpstr>
      <vt:lpstr>Community Impact Study: Many Benefits</vt:lpstr>
      <vt:lpstr>A Sport for Everybody</vt:lpstr>
      <vt:lpstr>Economic Benefits</vt:lpstr>
      <vt:lpstr>How many courts?</vt:lpstr>
      <vt:lpstr>Budget Estimates</vt:lpstr>
      <vt:lpstr>Sample Tournament Financials</vt:lpstr>
      <vt:lpstr>Sample Club Assistance for Maintenance</vt:lpstr>
      <vt:lpstr>Raise Money to Help Offset Costs</vt:lpstr>
      <vt:lpstr>Comparisons</vt:lpstr>
      <vt:lpstr>Sample Shared Courts</vt:lpstr>
      <vt:lpstr>Space and Play Comparison</vt:lpstr>
      <vt:lpstr>Example of Shared Courts</vt:lpstr>
      <vt:lpstr>Example of Dedicated Courts</vt:lpstr>
      <vt:lpstr>Sample Costs for Dedicated Courts</vt:lpstr>
      <vt:lpstr>Sample Contractors</vt:lpstr>
      <vt:lpstr>Guidance on Court Construction</vt:lpstr>
      <vt:lpstr>Blank Page /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Gggg</dc:title>
  <dc:creator>Jim Parrott</dc:creator>
  <cp:lastModifiedBy>Gail Prior</cp:lastModifiedBy>
  <cp:revision>92</cp:revision>
  <dcterms:created xsi:type="dcterms:W3CDTF">2020-04-07T22:28:45Z</dcterms:created>
  <dcterms:modified xsi:type="dcterms:W3CDTF">2020-05-29T22:45:33Z</dcterms:modified>
</cp:coreProperties>
</file>